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5" r:id="rId4"/>
    <p:sldId id="266" r:id="rId5"/>
    <p:sldId id="267" r:id="rId6"/>
    <p:sldId id="286" r:id="rId7"/>
    <p:sldId id="287" r:id="rId8"/>
    <p:sldId id="28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90" r:id="rId17"/>
    <p:sldId id="289" r:id="rId18"/>
    <p:sldId id="281" r:id="rId19"/>
    <p:sldId id="282" r:id="rId20"/>
    <p:sldId id="283" r:id="rId21"/>
    <p:sldId id="284" r:id="rId22"/>
    <p:sldId id="299" r:id="rId23"/>
    <p:sldId id="291" r:id="rId24"/>
    <p:sldId id="295" r:id="rId25"/>
    <p:sldId id="292" r:id="rId26"/>
    <p:sldId id="296" r:id="rId27"/>
    <p:sldId id="293" r:id="rId28"/>
    <p:sldId id="297" r:id="rId29"/>
    <p:sldId id="294" r:id="rId30"/>
    <p:sldId id="29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2" autoAdjust="0"/>
    <p:restoredTop sz="94660"/>
  </p:normalViewPr>
  <p:slideViewPr>
    <p:cSldViewPr>
      <p:cViewPr varScale="1">
        <p:scale>
          <a:sx n="69" d="100"/>
          <a:sy n="69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C3F394-286F-49AE-B283-CF4F109590E0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91B5E0-E2CB-4211-AD4A-7B95545EFB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8.png"/><Relationship Id="rId11" Type="http://schemas.openxmlformats.org/officeDocument/2006/relationships/image" Target="../media/image14.jpe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37" name="Picture 17" descr="alg2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78"/>
          <a:stretch>
            <a:fillRect/>
          </a:stretch>
        </p:blipFill>
        <p:spPr bwMode="auto">
          <a:xfrm>
            <a:off x="1096963" y="1304925"/>
            <a:ext cx="7112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1" name="Picture 11" descr="5Min Num_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476375"/>
            <a:ext cx="45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 Work</a:t>
            </a:r>
            <a:r>
              <a:rPr lang="en-US" dirty="0" smtClean="0">
                <a:solidFill>
                  <a:schemeClr val="tx1"/>
                </a:solidFill>
              </a:rPr>
              <a:t>:  Friday, September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PQuestion"/>
          <p:cNvSpPr>
            <a:spLocks noChangeArrowheads="1"/>
          </p:cNvSpPr>
          <p:nvPr/>
        </p:nvSpPr>
        <p:spPr bwMode="auto">
          <a:xfrm>
            <a:off x="685800" y="2514600"/>
            <a:ext cx="80200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cs typeface="Arial" charset="0"/>
              </a:rPr>
              <a:t>Name the property illustrated by –15</a:t>
            </a:r>
            <a:r>
              <a:rPr lang="en-US" altLang="en-US" sz="2400" b="1" i="1">
                <a:cs typeface="Arial" charset="0"/>
              </a:rPr>
              <a:t>b</a:t>
            </a:r>
            <a:r>
              <a:rPr lang="en-US" altLang="en-US" sz="2400" b="1">
                <a:cs typeface="Arial" charset="0"/>
              </a:rPr>
              <a:t> + 15</a:t>
            </a:r>
            <a:r>
              <a:rPr lang="en-US" altLang="en-US" sz="2400" b="1" i="1">
                <a:cs typeface="Arial" charset="0"/>
              </a:rPr>
              <a:t>b</a:t>
            </a:r>
            <a:r>
              <a:rPr lang="en-US" altLang="en-US" sz="2400" b="1">
                <a:cs typeface="Arial" charset="0"/>
              </a:rPr>
              <a:t> = 0.</a:t>
            </a:r>
          </a:p>
        </p:txBody>
      </p:sp>
      <p:pic>
        <p:nvPicPr>
          <p:cNvPr id="14" name="Picture 8" descr="5Min Num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505075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PQuestion"/>
          <p:cNvSpPr>
            <a:spLocks noChangeArrowheads="1"/>
          </p:cNvSpPr>
          <p:nvPr/>
        </p:nvSpPr>
        <p:spPr bwMode="auto">
          <a:xfrm>
            <a:off x="685800" y="3505200"/>
            <a:ext cx="80200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cs typeface="Arial" charset="0"/>
              </a:rPr>
              <a:t>Solve 2(</a:t>
            </a:r>
            <a:r>
              <a:rPr lang="en-US" altLang="en-US" sz="2400" b="1" i="1">
                <a:cs typeface="Arial" charset="0"/>
              </a:rPr>
              <a:t>c</a:t>
            </a:r>
            <a:r>
              <a:rPr lang="en-US" altLang="en-US" sz="2400" b="1">
                <a:cs typeface="Arial" charset="0"/>
              </a:rPr>
              <a:t> – 5) – 2 = 8 + </a:t>
            </a:r>
            <a:r>
              <a:rPr lang="en-US" altLang="en-US" sz="2400" b="1" i="1">
                <a:cs typeface="Arial" charset="0"/>
              </a:rPr>
              <a:t>c</a:t>
            </a:r>
            <a:r>
              <a:rPr lang="en-US" altLang="en-US" sz="2400" b="1">
                <a:cs typeface="Arial" charset="0"/>
              </a:rPr>
              <a:t>.</a:t>
            </a:r>
          </a:p>
        </p:txBody>
      </p:sp>
      <p:pic>
        <p:nvPicPr>
          <p:cNvPr id="16" name="Picture 8" descr="5Min Num_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495675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PQuestion"/>
          <p:cNvSpPr>
            <a:spLocks noChangeArrowheads="1"/>
          </p:cNvSpPr>
          <p:nvPr/>
        </p:nvSpPr>
        <p:spPr bwMode="auto">
          <a:xfrm>
            <a:off x="685800" y="4505325"/>
            <a:ext cx="80200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cs typeface="Arial" charset="0"/>
              </a:rPr>
              <a:t>Solve |3</a:t>
            </a:r>
            <a:r>
              <a:rPr lang="en-US" altLang="en-US" sz="2400" b="1" i="1" dirty="0">
                <a:cs typeface="Arial" charset="0"/>
              </a:rPr>
              <a:t>x</a:t>
            </a:r>
            <a:r>
              <a:rPr lang="en-US" altLang="en-US" sz="2400" b="1" dirty="0">
                <a:cs typeface="Arial" charset="0"/>
              </a:rPr>
              <a:t> – 5| + 4 = 14.</a:t>
            </a:r>
          </a:p>
        </p:txBody>
      </p:sp>
      <p:pic>
        <p:nvPicPr>
          <p:cNvPr id="18" name="Picture 8" descr="5Min Num_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495800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PQuestion"/>
          <p:cNvSpPr>
            <a:spLocks noChangeArrowheads="1"/>
          </p:cNvSpPr>
          <p:nvPr/>
        </p:nvSpPr>
        <p:spPr bwMode="auto">
          <a:xfrm>
            <a:off x="685800" y="5343525"/>
            <a:ext cx="80200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cs typeface="Arial" charset="0"/>
              </a:rPr>
              <a:t>Solve 2</a:t>
            </a:r>
            <a:r>
              <a:rPr lang="en-US" altLang="en-US" sz="2400" b="1" i="1" dirty="0">
                <a:cs typeface="Arial" charset="0"/>
              </a:rPr>
              <a:t>b</a:t>
            </a:r>
            <a:r>
              <a:rPr lang="en-US" altLang="en-US" sz="2400" b="1" dirty="0">
                <a:cs typeface="Arial" charset="0"/>
              </a:rPr>
              <a:t> – 5 ≤ –1. Graph the solution set on a number line.</a:t>
            </a:r>
          </a:p>
        </p:txBody>
      </p:sp>
      <p:pic>
        <p:nvPicPr>
          <p:cNvPr id="20" name="Picture 8" descr="5Min Num_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334000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7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800" b="1" dirty="0" smtClean="0"/>
              <a:t>Example 2</a:t>
            </a:r>
          </a:p>
        </p:txBody>
      </p:sp>
      <p:sp>
        <p:nvSpPr>
          <p:cNvPr id="113670" name="TPQuestion"/>
          <p:cNvSpPr>
            <a:spLocks noChangeArrowheads="1"/>
          </p:cNvSpPr>
          <p:nvPr/>
        </p:nvSpPr>
        <p:spPr bwMode="auto">
          <a:xfrm>
            <a:off x="476250" y="1285875"/>
            <a:ext cx="575310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solidFill>
                  <a:srgbClr val="00539D"/>
                </a:solidFill>
              </a:rPr>
              <a:t>State the domain and range of the relation shown in the graph. Is the relation a function?</a:t>
            </a:r>
          </a:p>
        </p:txBody>
      </p:sp>
      <p:sp>
        <p:nvSpPr>
          <p:cNvPr id="113672" name="Oval 8"/>
          <p:cNvSpPr>
            <a:spLocks noChangeArrowheads="1"/>
          </p:cNvSpPr>
          <p:nvPr/>
        </p:nvSpPr>
        <p:spPr bwMode="auto">
          <a:xfrm>
            <a:off x="914400" y="340995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3676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2528888"/>
            <a:ext cx="3643312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95400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539D"/>
              </a:buClr>
            </a:pPr>
            <a:r>
              <a:rPr lang="pt-BR" altLang="en-US" sz="20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altLang="en-US" sz="2000" b="1">
                <a:sym typeface="Symbol" pitchFamily="18" charset="2"/>
              </a:rPr>
              <a:t>	domain: {–2, –1, 0, 1} range: {–3, 0, 2, 3}</a:t>
            </a:r>
            <a:br>
              <a:rPr lang="pt-BR" altLang="en-US" sz="2000" b="1">
                <a:sym typeface="Symbol" pitchFamily="18" charset="2"/>
              </a:rPr>
            </a:br>
            <a:r>
              <a:rPr lang="pt-BR" altLang="en-US" sz="2000" b="1">
                <a:sym typeface="Symbol" pitchFamily="18" charset="2"/>
              </a:rPr>
              <a:t>Yes, it is a function.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539D"/>
              </a:buClr>
            </a:pPr>
            <a:r>
              <a:rPr lang="pt-BR" altLang="en-US" sz="20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altLang="en-US" sz="2000" b="1">
                <a:sym typeface="Symbol" pitchFamily="18" charset="2"/>
              </a:rPr>
              <a:t>	domain: {–3, 0, 2, 3} range: {–2, –1, 0, 1}</a:t>
            </a:r>
            <a:br>
              <a:rPr lang="pt-BR" altLang="en-US" sz="2000" b="1">
                <a:sym typeface="Symbol" pitchFamily="18" charset="2"/>
              </a:rPr>
            </a:br>
            <a:r>
              <a:rPr lang="pt-BR" altLang="en-US" sz="2000" b="1">
                <a:sym typeface="Symbol" pitchFamily="18" charset="2"/>
              </a:rPr>
              <a:t>Yes, it is a function.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539D"/>
              </a:buClr>
            </a:pPr>
            <a:r>
              <a:rPr lang="pt-BR" altLang="en-US" sz="20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altLang="en-US" sz="2000" b="1">
                <a:sym typeface="Symbol" pitchFamily="18" charset="2"/>
              </a:rPr>
              <a:t>	domain: {–2, –1, 0, 1} range: {–3, 0, 2, 3}</a:t>
            </a:r>
            <a:br>
              <a:rPr lang="pt-BR" altLang="en-US" sz="2000" b="1">
                <a:sym typeface="Symbol" pitchFamily="18" charset="2"/>
              </a:rPr>
            </a:br>
            <a:r>
              <a:rPr lang="pt-BR" altLang="en-US" sz="2000" b="1">
                <a:sym typeface="Symbol" pitchFamily="18" charset="2"/>
              </a:rPr>
              <a:t>No, it is not a function.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539D"/>
              </a:buClr>
            </a:pPr>
            <a:r>
              <a:rPr lang="pt-BR" altLang="en-US" sz="20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altLang="en-US" sz="2000" b="1">
                <a:sym typeface="Symbol" pitchFamily="18" charset="2"/>
              </a:rPr>
              <a:t>	domain: {–3, 0, 2, 3} range: {–2, –1, 0, 1}</a:t>
            </a:r>
            <a:br>
              <a:rPr lang="pt-BR" altLang="en-US" sz="2000" b="1">
                <a:sym typeface="Symbol" pitchFamily="18" charset="2"/>
              </a:rPr>
            </a:br>
            <a:r>
              <a:rPr lang="pt-BR" altLang="en-US" sz="2000" b="1">
                <a:sym typeface="Symbol" pitchFamily="18" charset="2"/>
              </a:rPr>
              <a:t>No, it is not a function.</a:t>
            </a:r>
          </a:p>
        </p:txBody>
      </p:sp>
      <p:pic>
        <p:nvPicPr>
          <p:cNvPr id="113677" name="Picture 13" descr="ALG2_02_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86056"/>
            <a:ext cx="3339668" cy="33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056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utoUpdateAnimBg="0"/>
      <p:bldP spid="113672" grpId="0" animBg="1"/>
      <p:bldP spid="11367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 smtClean="0"/>
              <a:t>Vertical Line Test</a:t>
            </a:r>
          </a:p>
        </p:txBody>
      </p:sp>
      <p:pic>
        <p:nvPicPr>
          <p:cNvPr id="25603" name="Picture 6" descr="11_ALG2_C02-0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317625"/>
            <a:ext cx="8239125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1610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b="1" dirty="0" smtClean="0"/>
              <a:t>Example 3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81000" y="1572765"/>
            <a:ext cx="426720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 dirty="0">
                <a:solidFill>
                  <a:srgbClr val="E01B22"/>
                </a:solidFill>
              </a:rPr>
              <a:t>TRANSPORTATION</a:t>
            </a:r>
            <a:r>
              <a:rPr lang="en-US" altLang="en-US" sz="2400" b="1" dirty="0">
                <a:solidFill>
                  <a:srgbClr val="00539D"/>
                </a:solidFill>
              </a:rPr>
              <a:t>  The table shows the average fuel efficiency in miles per gallon for SUVs for several years. </a:t>
            </a:r>
            <a:r>
              <a:rPr lang="en-US" altLang="en-US" sz="2400" b="1" dirty="0" smtClean="0">
                <a:solidFill>
                  <a:srgbClr val="00539D"/>
                </a:solidFill>
              </a:rPr>
              <a:t>Determine whether this </a:t>
            </a:r>
            <a:r>
              <a:rPr lang="en-US" altLang="en-US" sz="2400" b="1" dirty="0">
                <a:solidFill>
                  <a:srgbClr val="00539D"/>
                </a:solidFill>
              </a:rPr>
              <a:t>represents a function. Is this relation </a:t>
            </a:r>
            <a:r>
              <a:rPr lang="en-US" altLang="en-US" sz="2400" b="1" i="1" dirty="0">
                <a:solidFill>
                  <a:srgbClr val="00539D"/>
                </a:solidFill>
              </a:rPr>
              <a:t>discrete</a:t>
            </a:r>
            <a:r>
              <a:rPr lang="en-US" altLang="en-US" sz="2400" b="1" dirty="0">
                <a:solidFill>
                  <a:srgbClr val="00539D"/>
                </a:solidFill>
              </a:rPr>
              <a:t> or </a:t>
            </a:r>
            <a:r>
              <a:rPr lang="en-US" altLang="en-US" sz="2400" b="1" i="1" dirty="0">
                <a:solidFill>
                  <a:srgbClr val="00539D"/>
                </a:solidFill>
              </a:rPr>
              <a:t>continuous</a:t>
            </a:r>
            <a:r>
              <a:rPr lang="en-US" altLang="en-US" sz="2400" b="1" dirty="0">
                <a:solidFill>
                  <a:srgbClr val="00539D"/>
                </a:solidFill>
              </a:rPr>
              <a:t>?</a:t>
            </a:r>
          </a:p>
        </p:txBody>
      </p:sp>
      <p:pic>
        <p:nvPicPr>
          <p:cNvPr id="6152" name="Picture 8" descr="E-2-2-A-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592263"/>
            <a:ext cx="3917950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08861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400" b="1" dirty="0" smtClean="0"/>
              <a:t>Example 3 - continued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" y="5183188"/>
            <a:ext cx="80772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>
                <a:ea typeface="Times New Roman" pitchFamily="18" charset="0"/>
                <a:cs typeface="Arial" charset="0"/>
              </a:rPr>
              <a:t>Use the vertical line test. Notice that no vertical line can be drawn that contains more than one of the data points.</a:t>
            </a:r>
          </a:p>
        </p:txBody>
      </p:sp>
      <p:pic>
        <p:nvPicPr>
          <p:cNvPr id="7188" name="Picture 20" descr="E-2-2-B-Base-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"/>
          <a:stretch>
            <a:fillRect/>
          </a:stretch>
        </p:blipFill>
        <p:spPr bwMode="auto">
          <a:xfrm>
            <a:off x="1220788" y="1409700"/>
            <a:ext cx="2624137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E-2-2-B-A-A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409700"/>
            <a:ext cx="26241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22" descr="E-2-2-B-B-A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409700"/>
            <a:ext cx="26241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23" descr="E-2-2-B-C-A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409700"/>
            <a:ext cx="26241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24" descr="E-2-2-B-D-A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409700"/>
            <a:ext cx="26241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25" descr="E-2-2-B-E-A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409700"/>
            <a:ext cx="26241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26" descr="E-2-2-B-F-A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409700"/>
            <a:ext cx="26241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27" descr="E-2-2-B-G-A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409700"/>
            <a:ext cx="26241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28" descr="E-2-2-A-A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95845"/>
            <a:ext cx="3917950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47730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Example #3 - Continued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533400" y="1503363"/>
            <a:ext cx="80772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1650" indent="-1428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Answer: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   </a:t>
            </a:r>
            <a:r>
              <a:rPr lang="en-US" altLang="en-US" sz="240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Yes, this relation is a function. Because the graph consists of distinct points, the relation is discrete.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9396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Example 4</a:t>
            </a:r>
          </a:p>
        </p:txBody>
      </p:sp>
      <p:sp>
        <p:nvSpPr>
          <p:cNvPr id="114694" name="TPQuestion"/>
          <p:cNvSpPr>
            <a:spLocks noChangeArrowheads="1"/>
          </p:cNvSpPr>
          <p:nvPr/>
        </p:nvSpPr>
        <p:spPr bwMode="auto">
          <a:xfrm>
            <a:off x="476250" y="1285875"/>
            <a:ext cx="80200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E01B22"/>
                </a:solidFill>
              </a:rPr>
              <a:t>HEALTH</a:t>
            </a:r>
            <a:r>
              <a:rPr lang="en-US" altLang="en-US" sz="2400" b="1" dirty="0">
                <a:solidFill>
                  <a:srgbClr val="00539D"/>
                </a:solidFill>
              </a:rPr>
              <a:t>  The table shows the average weight of a baby for several months during the first year. Graph this information and determine whether it represents a function.</a:t>
            </a:r>
          </a:p>
        </p:txBody>
      </p:sp>
      <p:pic>
        <p:nvPicPr>
          <p:cNvPr id="114699" name="Picture 11" descr="ALG2_02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794"/>
            <a:ext cx="3379787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ALG2_02_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6" y="2716284"/>
            <a:ext cx="3733800" cy="332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5309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Example 5</a:t>
            </a:r>
            <a:endParaRPr lang="en-US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200" dirty="0" smtClean="0"/>
                  <a:t>What are the domain &amp; range of the functions below?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 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=6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3200" b="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 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 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3200" b="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  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1627" r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8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Function Notation</a:t>
            </a:r>
            <a:endParaRPr lang="en-US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  </m:t>
                    </m:r>
                    <m:r>
                      <a:rPr lang="en-US" sz="4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/>
                      </a:rPr>
                      <m:t>=2</m:t>
                    </m:r>
                    <m:r>
                      <a:rPr lang="en-US" sz="4000" b="0" i="1" smtClean="0"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latin typeface="Cambria Math"/>
                      </a:rPr>
                      <m:t>+7</m:t>
                    </m:r>
                  </m:oMath>
                </a14:m>
                <a:endParaRPr lang="en-US" sz="4000" dirty="0" smtClean="0">
                  <a:latin typeface="Arial Narrow" panose="020B0606020202030204" pitchFamily="34" charset="0"/>
                </a:endParaRPr>
              </a:p>
              <a:p>
                <a:r>
                  <a:rPr lang="en-US" sz="4000" dirty="0" smtClean="0">
                    <a:latin typeface="Arial Narrow" panose="020B0606020202030204" pitchFamily="34" charset="0"/>
                  </a:rPr>
                  <a:t>  Read it as “f of x”</a:t>
                </a:r>
              </a:p>
              <a:p>
                <a:r>
                  <a:rPr lang="en-US" sz="4000" dirty="0" smtClean="0">
                    <a:latin typeface="Arial Narrow" panose="020B0606020202030204" pitchFamily="34" charset="0"/>
                  </a:rPr>
                  <a:t>  Can easily think of f(x) as the same as a y variable.</a:t>
                </a:r>
              </a:p>
              <a:p>
                <a:r>
                  <a:rPr lang="en-US" sz="4000" dirty="0" smtClean="0">
                    <a:latin typeface="Arial Narrow" panose="020B0606020202030204" pitchFamily="34" charset="0"/>
                  </a:rPr>
                  <a:t>  Example: if f(x) = x + 8, then f(3) = ?</a:t>
                </a:r>
                <a:endParaRPr lang="en-US" sz="40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88" r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1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Example 6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876300" y="1522413"/>
            <a:ext cx="77057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 dirty="0" smtClean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Given 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(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) = 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 b="1" baseline="40000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– 3, find 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(–2).</a:t>
            </a:r>
            <a:endParaRPr lang="en-US" altLang="en-US" sz="2400" i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533400" y="2528888"/>
            <a:ext cx="8077200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r"/>
                <a:tab pos="1085850" algn="l"/>
                <a:tab pos="1371600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i="1">
                <a:ea typeface="Times New Roman" pitchFamily="18" charset="0"/>
                <a:cs typeface="Arial" charset="0"/>
              </a:rPr>
              <a:t>	f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(</a:t>
            </a:r>
            <a:r>
              <a:rPr lang="en-US" altLang="en-US" sz="2400" i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)	=	</a:t>
            </a:r>
            <a:r>
              <a:rPr lang="en-US" altLang="en-US" sz="2400" i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 baseline="40000"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 – 3	Original function</a:t>
            </a:r>
            <a:br>
              <a:rPr lang="en-US" altLang="en-US" sz="2400">
                <a:ea typeface="Times New Roman" pitchFamily="18" charset="0"/>
                <a:cs typeface="Arial" charset="0"/>
              </a:rPr>
            </a:br>
            <a:endParaRPr lang="en-US" altLang="en-US" sz="2400"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i="1">
                <a:ea typeface="Times New Roman" pitchFamily="18" charset="0"/>
                <a:cs typeface="Arial" charset="0"/>
              </a:rPr>
              <a:t>	f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(</a:t>
            </a:r>
            <a:r>
              <a:rPr lang="en-US" altLang="en-US" sz="240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–2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)	=	(</a:t>
            </a:r>
            <a:r>
              <a:rPr lang="en-US" altLang="en-US" sz="240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–2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)</a:t>
            </a:r>
            <a:r>
              <a:rPr lang="en-US" altLang="en-US" sz="2400" baseline="40000"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 – 3	Substitute.</a:t>
            </a:r>
            <a:br>
              <a:rPr lang="en-US" altLang="en-US" sz="2400">
                <a:ea typeface="Times New Roman" pitchFamily="18" charset="0"/>
                <a:cs typeface="Arial" charset="0"/>
              </a:rPr>
            </a:br>
            <a:endParaRPr lang="en-US" altLang="en-US" sz="2400"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>
                <a:ea typeface="Times New Roman" pitchFamily="18" charset="0"/>
                <a:cs typeface="Arial" charset="0"/>
              </a:rPr>
              <a:t>		=	–8 – 3 or –11	Simplify.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533400" y="4781550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2913" indent="-1368425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2112963" indent="-28575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4558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7987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1416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5988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0560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5132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9704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</a:rPr>
              <a:t>Answer:</a:t>
            </a:r>
            <a:r>
              <a:rPr lang="en-US" altLang="en-US" sz="2400">
                <a:solidFill>
                  <a:srgbClr val="E01B22"/>
                </a:solidFill>
              </a:rPr>
              <a:t> 	</a:t>
            </a:r>
            <a:r>
              <a:rPr lang="en-US" altLang="en-US" sz="2400" i="1">
                <a:solidFill>
                  <a:srgbClr val="E01B22"/>
                </a:solidFill>
              </a:rPr>
              <a:t>f</a:t>
            </a:r>
            <a:r>
              <a:rPr lang="en-US" altLang="en-US" sz="2400">
                <a:solidFill>
                  <a:srgbClr val="E01B22"/>
                </a:solidFill>
              </a:rPr>
              <a:t>(–2) = –11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61357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autoUpdateAnimBg="0" advAuto="0"/>
      <p:bldP spid="93189" grpId="0" build="p" autoUpdateAnimBg="0"/>
      <p:bldP spid="9319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Example 7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876300" y="1522413"/>
            <a:ext cx="77057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 dirty="0" smtClean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Given 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(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) = 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 b="1" baseline="40000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 – 3, find 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(2</a:t>
            </a:r>
            <a:r>
              <a:rPr lang="en-US" altLang="en-US" sz="24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t</a:t>
            </a:r>
            <a:r>
              <a:rPr lang="en-US" altLang="en-US" sz="24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).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533400" y="4781550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2913" indent="-1368425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2112963" indent="-28575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4558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7987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1416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5988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0560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5132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9704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</a:rPr>
              <a:t>Answer:</a:t>
            </a:r>
            <a:r>
              <a:rPr lang="en-US" altLang="en-US" sz="2400">
                <a:solidFill>
                  <a:srgbClr val="E01B22"/>
                </a:solidFill>
              </a:rPr>
              <a:t> 	 </a:t>
            </a:r>
            <a:r>
              <a:rPr lang="en-US" altLang="en-US" sz="2400" i="1">
                <a:solidFill>
                  <a:srgbClr val="E01B22"/>
                </a:solidFill>
              </a:rPr>
              <a:t>f</a:t>
            </a:r>
            <a:r>
              <a:rPr lang="en-US" altLang="en-US" sz="2400">
                <a:solidFill>
                  <a:srgbClr val="E01B22"/>
                </a:solidFill>
              </a:rPr>
              <a:t>(2</a:t>
            </a:r>
            <a:r>
              <a:rPr lang="en-US" altLang="en-US" sz="2400" i="1">
                <a:solidFill>
                  <a:srgbClr val="E01B22"/>
                </a:solidFill>
              </a:rPr>
              <a:t>t</a:t>
            </a:r>
            <a:r>
              <a:rPr lang="en-US" altLang="en-US" sz="2400">
                <a:solidFill>
                  <a:srgbClr val="E01B22"/>
                </a:solidFill>
              </a:rPr>
              <a:t>) = 8</a:t>
            </a:r>
            <a:r>
              <a:rPr lang="en-US" altLang="en-US" sz="2400" i="1">
                <a:solidFill>
                  <a:srgbClr val="E01B22"/>
                </a:solidFill>
              </a:rPr>
              <a:t>t</a:t>
            </a:r>
            <a:r>
              <a:rPr lang="en-US" altLang="en-US" sz="2400" baseline="40000">
                <a:solidFill>
                  <a:srgbClr val="E01B22"/>
                </a:solidFill>
              </a:rPr>
              <a:t>3</a:t>
            </a:r>
            <a:r>
              <a:rPr lang="en-US" altLang="en-US" sz="2400">
                <a:solidFill>
                  <a:srgbClr val="E01B22"/>
                </a:solidFill>
              </a:rPr>
              <a:t> – 3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33400" y="2528888"/>
            <a:ext cx="8077200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r"/>
                <a:tab pos="1143000" algn="l"/>
                <a:tab pos="1431925" algn="l"/>
                <a:tab pos="3657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i="1">
                <a:ea typeface="Times New Roman" pitchFamily="18" charset="0"/>
                <a:cs typeface="Arial" charset="0"/>
              </a:rPr>
              <a:t>	f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(</a:t>
            </a:r>
            <a:r>
              <a:rPr lang="en-US" altLang="en-US" sz="2400" i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) 	=	</a:t>
            </a:r>
            <a:r>
              <a:rPr lang="en-US" altLang="en-US" sz="2400" i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altLang="en-US" sz="2400" baseline="40000"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 – 3	Original function</a:t>
            </a:r>
            <a:br>
              <a:rPr lang="en-US" altLang="en-US" sz="2400">
                <a:ea typeface="Times New Roman" pitchFamily="18" charset="0"/>
                <a:cs typeface="Arial" charset="0"/>
              </a:rPr>
            </a:br>
            <a:endParaRPr lang="en-US" altLang="en-US" sz="2400"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i="1">
                <a:ea typeface="Times New Roman" pitchFamily="18" charset="0"/>
                <a:cs typeface="Arial" charset="0"/>
              </a:rPr>
              <a:t>	f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(</a:t>
            </a:r>
            <a:r>
              <a:rPr lang="en-US" altLang="en-US" sz="240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2</a:t>
            </a:r>
            <a:r>
              <a:rPr lang="en-US" altLang="en-US" sz="2400" i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t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)	=	(</a:t>
            </a:r>
            <a:r>
              <a:rPr lang="en-US" altLang="en-US" sz="240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2</a:t>
            </a:r>
            <a:r>
              <a:rPr lang="en-US" altLang="en-US" sz="2400" i="1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t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)</a:t>
            </a:r>
            <a:r>
              <a:rPr lang="en-US" altLang="en-US" sz="2400" baseline="40000"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 – 3	Substitute.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>
                <a:ea typeface="Times New Roman" pitchFamily="18" charset="0"/>
                <a:cs typeface="Arial" charset="0"/>
              </a:rPr>
              <a:t/>
            </a:r>
            <a:br>
              <a:rPr lang="en-US" altLang="en-US" sz="2400">
                <a:ea typeface="Times New Roman" pitchFamily="18" charset="0"/>
                <a:cs typeface="Arial" charset="0"/>
              </a:rPr>
            </a:br>
            <a:r>
              <a:rPr lang="en-US" altLang="en-US" sz="2400">
                <a:ea typeface="Times New Roman" pitchFamily="18" charset="0"/>
                <a:cs typeface="Arial" charset="0"/>
              </a:rPr>
              <a:t>		=	8</a:t>
            </a:r>
            <a:r>
              <a:rPr lang="en-US" altLang="en-US" sz="2400" i="1">
                <a:ea typeface="Times New Roman" pitchFamily="18" charset="0"/>
                <a:cs typeface="Arial" charset="0"/>
              </a:rPr>
              <a:t>t</a:t>
            </a:r>
            <a:r>
              <a:rPr lang="en-US" altLang="en-US" sz="2400" baseline="40000"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 – 3 	(2</a:t>
            </a:r>
            <a:r>
              <a:rPr lang="en-US" altLang="en-US" sz="2400" i="1">
                <a:ea typeface="Times New Roman" pitchFamily="18" charset="0"/>
                <a:cs typeface="Arial" charset="0"/>
              </a:rPr>
              <a:t>t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)</a:t>
            </a:r>
            <a:r>
              <a:rPr lang="en-US" altLang="en-US" sz="2400" baseline="40000">
                <a:ea typeface="Times New Roman" pitchFamily="18" charset="0"/>
                <a:cs typeface="Arial" charset="0"/>
              </a:rPr>
              <a:t>3</a:t>
            </a:r>
            <a:r>
              <a:rPr lang="en-US" altLang="en-US" sz="2400">
                <a:ea typeface="Times New Roman" pitchFamily="18" charset="0"/>
                <a:cs typeface="Arial" charset="0"/>
              </a:rPr>
              <a:t> = 8</a:t>
            </a:r>
            <a:r>
              <a:rPr lang="en-US" altLang="en-US" sz="2400" i="1">
                <a:ea typeface="Times New Roman" pitchFamily="18" charset="0"/>
                <a:cs typeface="Arial" charset="0"/>
              </a:rPr>
              <a:t>t</a:t>
            </a:r>
            <a:r>
              <a:rPr lang="en-US" altLang="en-US" sz="2400" baseline="40000">
                <a:ea typeface="Times New Roman" pitchFamily="18" charset="0"/>
                <a:cs typeface="Arial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9629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 advAuto="0"/>
      <p:bldP spid="94213" grpId="0" build="p" autoUpdateAnimBg="0"/>
      <p:bldP spid="9421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Relations &amp; Functions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Section 2.1 – </a:t>
            </a:r>
            <a:r>
              <a:rPr lang="en-US" dirty="0" smtClean="0"/>
              <a:t>Mrs. Bryant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Example 8</a:t>
            </a:r>
          </a:p>
        </p:txBody>
      </p:sp>
      <p:sp>
        <p:nvSpPr>
          <p:cNvPr id="116741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7250" y="2028825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95400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altLang="en-US" sz="2400" b="1">
                <a:solidFill>
                  <a:srgbClr val="000000"/>
                </a:solidFill>
                <a:sym typeface="Symbol" pitchFamily="18" charset="2"/>
              </a:rPr>
              <a:t>	–4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altLang="en-US" sz="2400" b="1">
                <a:solidFill>
                  <a:srgbClr val="000000"/>
                </a:solidFill>
                <a:sym typeface="Symbol" pitchFamily="18" charset="2"/>
              </a:rPr>
              <a:t>	–3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altLang="en-US" sz="2400" b="1">
                <a:solidFill>
                  <a:srgbClr val="000000"/>
                </a:solidFill>
                <a:sym typeface="Symbol" pitchFamily="18" charset="2"/>
              </a:rPr>
              <a:t>	3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altLang="en-US" sz="2400" b="1">
                <a:solidFill>
                  <a:srgbClr val="000000"/>
                </a:solidFill>
                <a:sym typeface="Symbol" pitchFamily="18" charset="2"/>
              </a:rPr>
              <a:t>	6</a:t>
            </a:r>
          </a:p>
        </p:txBody>
      </p:sp>
      <p:sp>
        <p:nvSpPr>
          <p:cNvPr id="116742" name="TPQuestion"/>
          <p:cNvSpPr>
            <a:spLocks noChangeArrowheads="1"/>
          </p:cNvSpPr>
          <p:nvPr/>
        </p:nvSpPr>
        <p:spPr bwMode="auto">
          <a:xfrm>
            <a:off x="476250" y="1285875"/>
            <a:ext cx="80200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00539D"/>
                </a:solidFill>
                <a:cs typeface="Arial" charset="0"/>
              </a:rPr>
              <a:t>Given 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(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x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) = 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x</a:t>
            </a:r>
            <a:r>
              <a:rPr lang="en-US" altLang="en-US" sz="2400" b="1" baseline="40000" dirty="0">
                <a:solidFill>
                  <a:srgbClr val="00539D"/>
                </a:solidFill>
                <a:cs typeface="Arial" charset="0"/>
              </a:rPr>
              <a:t>2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 + 5, find 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(–1).</a:t>
            </a:r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866775" y="48006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502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utoUpdateAnimBg="0"/>
      <p:bldP spid="116742" grpId="0" autoUpdateAnimBg="0"/>
      <p:bldP spid="1167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Example 9</a:t>
            </a:r>
          </a:p>
        </p:txBody>
      </p:sp>
      <p:sp>
        <p:nvSpPr>
          <p:cNvPr id="139270" name="TPQuestion"/>
          <p:cNvSpPr>
            <a:spLocks noChangeArrowheads="1"/>
          </p:cNvSpPr>
          <p:nvPr/>
        </p:nvSpPr>
        <p:spPr bwMode="auto">
          <a:xfrm>
            <a:off x="476250" y="1285875"/>
            <a:ext cx="80200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00539D"/>
                </a:solidFill>
                <a:cs typeface="Arial" charset="0"/>
              </a:rPr>
              <a:t>Given 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(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x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) = 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x</a:t>
            </a:r>
            <a:r>
              <a:rPr lang="en-US" altLang="en-US" sz="2400" b="1" baseline="40000" dirty="0">
                <a:solidFill>
                  <a:srgbClr val="00539D"/>
                </a:solidFill>
                <a:cs typeface="Arial" charset="0"/>
              </a:rPr>
              <a:t>2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 + 5, find 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f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(3</a:t>
            </a:r>
            <a:r>
              <a:rPr lang="en-US" altLang="en-US" sz="2400" b="1" i="1" dirty="0">
                <a:solidFill>
                  <a:srgbClr val="00539D"/>
                </a:solidFill>
                <a:cs typeface="Arial" charset="0"/>
              </a:rPr>
              <a:t>a</a:t>
            </a:r>
            <a:r>
              <a:rPr lang="en-US" altLang="en-US" sz="2400" b="1" dirty="0">
                <a:solidFill>
                  <a:srgbClr val="00539D"/>
                </a:solidFill>
                <a:cs typeface="Arial" charset="0"/>
              </a:rPr>
              <a:t>).</a:t>
            </a:r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866775" y="4752975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39275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7250" y="1968500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95400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altLang="en-US" sz="2400" b="1">
                <a:sym typeface="Symbol" pitchFamily="18" charset="2"/>
              </a:rPr>
              <a:t>	3</a:t>
            </a:r>
            <a:r>
              <a:rPr lang="pt-BR" altLang="en-US" sz="2400" b="1" i="1">
                <a:sym typeface="Symbol" pitchFamily="18" charset="2"/>
              </a:rPr>
              <a:t>a</a:t>
            </a:r>
            <a:r>
              <a:rPr lang="pt-BR" altLang="en-US" sz="2400" b="1" baseline="40000">
                <a:sym typeface="Symbol" pitchFamily="18" charset="2"/>
              </a:rPr>
              <a:t>2</a:t>
            </a:r>
            <a:r>
              <a:rPr lang="pt-BR" altLang="en-US" sz="2400" b="1">
                <a:sym typeface="Symbol" pitchFamily="18" charset="2"/>
              </a:rPr>
              <a:t> + 5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altLang="en-US" sz="2400" b="1">
                <a:sym typeface="Symbol" pitchFamily="18" charset="2"/>
              </a:rPr>
              <a:t>	</a:t>
            </a:r>
            <a:r>
              <a:rPr lang="pt-BR" altLang="en-US" sz="2400" b="1" i="1">
                <a:sym typeface="Symbol" pitchFamily="18" charset="2"/>
              </a:rPr>
              <a:t>a</a:t>
            </a:r>
            <a:r>
              <a:rPr lang="pt-BR" altLang="en-US" sz="2400" b="1" baseline="40000">
                <a:sym typeface="Symbol" pitchFamily="18" charset="2"/>
              </a:rPr>
              <a:t>2</a:t>
            </a:r>
            <a:r>
              <a:rPr lang="pt-BR" altLang="en-US" sz="2400" b="1">
                <a:sym typeface="Symbol" pitchFamily="18" charset="2"/>
              </a:rPr>
              <a:t> + 8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altLang="en-US" sz="2400" b="1">
                <a:sym typeface="Symbol" pitchFamily="18" charset="2"/>
              </a:rPr>
              <a:t>	6</a:t>
            </a:r>
            <a:r>
              <a:rPr lang="pt-BR" altLang="en-US" sz="2400" b="1" i="1">
                <a:sym typeface="Symbol" pitchFamily="18" charset="2"/>
              </a:rPr>
              <a:t>a</a:t>
            </a:r>
            <a:r>
              <a:rPr lang="pt-BR" altLang="en-US" sz="2400" b="1" baseline="40000">
                <a:sym typeface="Symbol" pitchFamily="18" charset="2"/>
              </a:rPr>
              <a:t>2</a:t>
            </a:r>
            <a:r>
              <a:rPr lang="pt-BR" altLang="en-US" sz="2400" b="1">
                <a:sym typeface="Symbol" pitchFamily="18" charset="2"/>
              </a:rPr>
              <a:t> + 5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altLang="en-US" sz="2400" b="1">
                <a:sym typeface="Symbol" pitchFamily="18" charset="2"/>
              </a:rPr>
              <a:t>	9</a:t>
            </a:r>
            <a:r>
              <a:rPr lang="pt-BR" altLang="en-US" sz="2400" b="1" i="1">
                <a:sym typeface="Symbol" pitchFamily="18" charset="2"/>
              </a:rPr>
              <a:t>a</a:t>
            </a:r>
            <a:r>
              <a:rPr lang="pt-BR" altLang="en-US" sz="2400" b="1" baseline="40000">
                <a:sym typeface="Symbol" pitchFamily="18" charset="2"/>
              </a:rPr>
              <a:t>2</a:t>
            </a:r>
            <a:r>
              <a:rPr lang="pt-BR" altLang="en-US" sz="2400" b="1">
                <a:sym typeface="Symbol" pitchFamily="18" charset="2"/>
              </a:rPr>
              <a:t> + 5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73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autoUpdateAnimBg="0"/>
      <p:bldP spid="139271" grpId="0" animBg="1"/>
      <p:bldP spid="1392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Homework Heads Up!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are not going to focus on the vocabulary of “one-to-one” or “onto”.</a:t>
            </a:r>
          </a:p>
          <a:p>
            <a:r>
              <a:rPr lang="en-US" sz="3200" dirty="0" smtClean="0"/>
              <a:t>You may ignore the parts of questions that refer to that.</a:t>
            </a:r>
          </a:p>
          <a:p>
            <a:r>
              <a:rPr lang="en-US" sz="3200" dirty="0" smtClean="0"/>
              <a:t>You do NOT need to graph #15-20.  You may use the graphing function on your calculator to answer these questions.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25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5029200" cy="4822116"/>
          </a:xfrm>
        </p:spPr>
      </p:pic>
      <p:sp>
        <p:nvSpPr>
          <p:cNvPr id="5" name="TextBox 4"/>
          <p:cNvSpPr txBox="1"/>
          <p:nvPr/>
        </p:nvSpPr>
        <p:spPr>
          <a:xfrm>
            <a:off x="5257801" y="1307068"/>
            <a:ext cx="350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Based on the function graphed</a:t>
            </a:r>
            <a:r>
              <a:rPr lang="en-US" sz="2800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f(-2)?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f(0)?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f(1)?</a:t>
            </a:r>
            <a:endParaRPr lang="en-US" sz="2800" dirty="0"/>
          </a:p>
        </p:txBody>
      </p:sp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Functions on a Graph</a:t>
            </a:r>
          </a:p>
        </p:txBody>
      </p:sp>
    </p:spTree>
    <p:extLst>
      <p:ext uri="{BB962C8B-B14F-4D97-AF65-F5344CB8AC3E}">
        <p14:creationId xmlns:p14="http://schemas.microsoft.com/office/powerpoint/2010/main" val="12946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5029200" cy="4822116"/>
          </a:xfrm>
        </p:spPr>
      </p:pic>
      <p:sp>
        <p:nvSpPr>
          <p:cNvPr id="5" name="TextBox 4"/>
          <p:cNvSpPr txBox="1"/>
          <p:nvPr/>
        </p:nvSpPr>
        <p:spPr>
          <a:xfrm>
            <a:off x="5257801" y="1307068"/>
            <a:ext cx="3505200" cy="324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What is the domain?</a:t>
            </a:r>
          </a:p>
          <a:p>
            <a:pPr algn="ctr">
              <a:lnSpc>
                <a:spcPct val="150000"/>
              </a:lnSpc>
            </a:pPr>
            <a:endParaRPr lang="en-US" sz="2800" b="1" dirty="0"/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What is the range?</a:t>
            </a:r>
            <a:endParaRPr lang="en-US" sz="2800" dirty="0"/>
          </a:p>
        </p:txBody>
      </p:sp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b="1" dirty="0" smtClean="0"/>
              <a:t>Functions on a Graph</a:t>
            </a:r>
          </a:p>
        </p:txBody>
      </p:sp>
    </p:spTree>
    <p:extLst>
      <p:ext uri="{BB962C8B-B14F-4D97-AF65-F5344CB8AC3E}">
        <p14:creationId xmlns:p14="http://schemas.microsoft.com/office/powerpoint/2010/main" val="24353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1" y="1307068"/>
            <a:ext cx="350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Based on the function graphed</a:t>
            </a:r>
            <a:r>
              <a:rPr lang="en-US" sz="2800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f(-2)?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f(0)?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f(-3)?</a:t>
            </a:r>
            <a:endParaRPr lang="en-US" sz="2800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4800600" cy="4830887"/>
          </a:xfrm>
        </p:spPr>
      </p:pic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/>
              <a:t>Functions on a Graph</a:t>
            </a:r>
            <a:endParaRPr lang="en-US" alt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9511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1" y="1307068"/>
            <a:ext cx="350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What is the domain?</a:t>
            </a:r>
          </a:p>
          <a:p>
            <a:pPr algn="ctr">
              <a:lnSpc>
                <a:spcPct val="150000"/>
              </a:lnSpc>
            </a:pPr>
            <a:endParaRPr lang="en-US" sz="2800" b="1" dirty="0"/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What is the range?</a:t>
            </a:r>
            <a:endParaRPr lang="en-US" sz="2800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4800600" cy="4830887"/>
          </a:xfrm>
        </p:spPr>
      </p:pic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/>
              <a:t>Functions on a Graph</a:t>
            </a:r>
            <a:endParaRPr lang="en-US" alt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6894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1" y="1307068"/>
            <a:ext cx="350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Based on the function graphed</a:t>
            </a:r>
            <a:r>
              <a:rPr lang="en-US" sz="2800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f(-4)?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f(0)?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f(2)?</a:t>
            </a:r>
            <a:endParaRPr lang="en-US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07068"/>
            <a:ext cx="4748203" cy="3874532"/>
          </a:xfrm>
        </p:spPr>
      </p:pic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/>
              <a:t>Functions on a Graph</a:t>
            </a:r>
            <a:endParaRPr lang="en-US" alt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9542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1" y="1307068"/>
            <a:ext cx="3505200" cy="324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What is the domain?</a:t>
            </a:r>
          </a:p>
          <a:p>
            <a:pPr algn="ctr">
              <a:lnSpc>
                <a:spcPct val="150000"/>
              </a:lnSpc>
            </a:pPr>
            <a:endParaRPr lang="en-US" sz="2800" b="1" dirty="0"/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What is the range?</a:t>
            </a:r>
            <a:endParaRPr lang="en-US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07068"/>
            <a:ext cx="4748203" cy="3874532"/>
          </a:xfrm>
        </p:spPr>
      </p:pic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/>
              <a:t>Functions on a Graph</a:t>
            </a:r>
            <a:endParaRPr lang="en-US" alt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4422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1" y="1307068"/>
            <a:ext cx="350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Based on the function graphed</a:t>
            </a:r>
            <a:r>
              <a:rPr lang="en-US" sz="2800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f(-4)?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f(-2)?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f(0)?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What is f(2)?</a:t>
            </a:r>
            <a:endParaRPr lang="en-US" sz="2800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4876800" cy="5056867"/>
          </a:xfrm>
        </p:spPr>
      </p:pic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/>
              <a:t>Functions on a Graph</a:t>
            </a:r>
            <a:endParaRPr lang="en-US" alt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8034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8" name="Fl_text"/>
          <p:cNvSpPr txBox="1">
            <a:spLocks noChangeArrowheads="1"/>
          </p:cNvSpPr>
          <p:nvPr/>
        </p:nvSpPr>
        <p:spPr bwMode="auto">
          <a:xfrm>
            <a:off x="1143000" y="1447800"/>
            <a:ext cx="76200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200" b="1" dirty="0"/>
              <a:t>Content Standards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200" dirty="0"/>
              <a:t>F.IF.4 For a function that models a relationship between two quantities, interpret key features of graphs and tables in terms of the quantities, and sketch graphs showing key features given a verbal description of the relationship.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200" dirty="0"/>
              <a:t>F.IF.5 Relate the domain of a function to its graph and, where applicable, to the quantitative relationship it describes.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200" b="1" dirty="0"/>
              <a:t>Mathematical Practices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200" dirty="0"/>
              <a:t>1 Make sense of problems and persevere in solving them.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200" dirty="0"/>
              <a:t>7 Look for and make use of structure.</a:t>
            </a:r>
          </a:p>
        </p:txBody>
      </p:sp>
      <p:pic>
        <p:nvPicPr>
          <p:cNvPr id="19460" name="CCSS_Logo" descr="CCS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636"/>
            <a:ext cx="12763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2037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1" y="1307068"/>
            <a:ext cx="3505200" cy="324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What is the domain?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What is the range?</a:t>
            </a:r>
            <a:endParaRPr lang="en-US" sz="2800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4876800" cy="5056867"/>
          </a:xfrm>
        </p:spPr>
      </p:pic>
      <p:sp>
        <p:nvSpPr>
          <p:cNvPr id="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/>
              <a:t>Functions on a Graph</a:t>
            </a:r>
            <a:endParaRPr lang="en-US" alt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4076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Today’s Objectives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85800" y="1600200"/>
            <a:ext cx="7620000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/>
              <a:t>Analyze relations and functions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 smtClean="0"/>
              <a:t>Interpret relations in terms of their domain &amp; range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 smtClean="0"/>
              <a:t>Use equations of relations &amp; functions</a:t>
            </a:r>
            <a:endParaRPr lang="en-US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11925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785091" y="1600200"/>
            <a:ext cx="4140200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 smtClean="0"/>
              <a:t>discrete </a:t>
            </a:r>
            <a:r>
              <a:rPr lang="en-US" altLang="en-US" sz="2800" dirty="0"/>
              <a:t>relation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/>
              <a:t>continuous relation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/>
              <a:t>vertical line test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 smtClean="0"/>
              <a:t>Domain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 smtClean="0"/>
              <a:t>Range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 dirty="0"/>
              <a:t>function notation</a:t>
            </a:r>
          </a:p>
        </p:txBody>
      </p:sp>
      <p:pic>
        <p:nvPicPr>
          <p:cNvPr id="21509" name="Vocab_img" descr="SubHeaders_NewVocabul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315200" cy="11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08260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Continuous vs. Discrete</a:t>
            </a:r>
            <a:endParaRPr lang="en-US" sz="4000" b="1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657600"/>
            <a:ext cx="5871229" cy="2925863"/>
          </a:xfr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167640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858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altLang="en-US" sz="2400" b="1" u="sng" dirty="0" smtClean="0">
                <a:ea typeface="Times New Roman" pitchFamily="18" charset="0"/>
                <a:cs typeface="Arial" charset="0"/>
              </a:rPr>
              <a:t>Discrete data </a:t>
            </a:r>
            <a:r>
              <a:rPr lang="en-US" altLang="en-US" sz="2400" dirty="0" smtClean="0">
                <a:ea typeface="Times New Roman" pitchFamily="18" charset="0"/>
                <a:cs typeface="Arial" charset="0"/>
              </a:rPr>
              <a:t>are individual points that are not connected and the relation is finite.</a:t>
            </a:r>
          </a:p>
          <a:p>
            <a:pPr marL="6858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altLang="en-US" sz="2400" b="1" u="sng" dirty="0" smtClean="0">
                <a:ea typeface="Times New Roman" pitchFamily="18" charset="0"/>
                <a:cs typeface="Arial" charset="0"/>
              </a:rPr>
              <a:t>Continuous data </a:t>
            </a:r>
            <a:r>
              <a:rPr lang="en-US" altLang="en-US" sz="2400" dirty="0" smtClean="0">
                <a:ea typeface="Times New Roman" pitchFamily="18" charset="0"/>
                <a:cs typeface="Arial" charset="0"/>
              </a:rPr>
              <a:t>is a smooth line or curve with infinitely many points</a:t>
            </a:r>
            <a:endParaRPr lang="en-US" altLang="en-US" sz="2400" dirty="0"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Domain &amp; Range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Arial Narrow" panose="020B0606020202030204" pitchFamily="34" charset="0"/>
              </a:rPr>
              <a:t>Domain</a:t>
            </a:r>
            <a:r>
              <a:rPr lang="en-US" sz="3200" dirty="0" smtClean="0">
                <a:latin typeface="Arial Narrow" panose="020B0606020202030204" pitchFamily="34" charset="0"/>
              </a:rPr>
              <a:t>:  The possible inputs into a relation</a:t>
            </a:r>
          </a:p>
          <a:p>
            <a:pPr lvl="1"/>
            <a:r>
              <a:rPr lang="en-US" sz="2900" dirty="0" smtClean="0">
                <a:latin typeface="Arial Narrow" panose="020B0606020202030204" pitchFamily="34" charset="0"/>
              </a:rPr>
              <a:t>Consider:  What values am I allowed to plug into this function?</a:t>
            </a:r>
          </a:p>
          <a:p>
            <a:pPr lvl="1"/>
            <a:r>
              <a:rPr lang="en-US" sz="2800" i="1" dirty="0" smtClean="0">
                <a:latin typeface="Arial Narrow" panose="020B0606020202030204" pitchFamily="34" charset="0"/>
              </a:rPr>
              <a:t>AKA</a:t>
            </a:r>
            <a:r>
              <a:rPr lang="en-US" sz="2800" dirty="0" smtClean="0">
                <a:latin typeface="Arial Narrow" panose="020B0606020202030204" pitchFamily="34" charset="0"/>
              </a:rPr>
              <a:t>:  inputs, x-values</a:t>
            </a:r>
          </a:p>
          <a:p>
            <a:r>
              <a:rPr lang="en-US" sz="3200" b="1" u="sng" dirty="0" smtClean="0">
                <a:latin typeface="Arial Narrow" panose="020B0606020202030204" pitchFamily="34" charset="0"/>
              </a:rPr>
              <a:t>Range</a:t>
            </a:r>
            <a:r>
              <a:rPr lang="en-US" sz="3200" u="sng" dirty="0" smtClean="0">
                <a:latin typeface="Arial Narrow" panose="020B0606020202030204" pitchFamily="34" charset="0"/>
              </a:rPr>
              <a:t>: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smtClean="0">
                <a:latin typeface="Arial Narrow" panose="020B0606020202030204" pitchFamily="34" charset="0"/>
              </a:rPr>
              <a:t> The possible outputs of a relation</a:t>
            </a:r>
          </a:p>
          <a:p>
            <a:pPr lvl="1"/>
            <a:r>
              <a:rPr lang="en-US" sz="2900" dirty="0" smtClean="0">
                <a:latin typeface="Arial Narrow" panose="020B0606020202030204" pitchFamily="34" charset="0"/>
              </a:rPr>
              <a:t>Consider:  What values could I possibly get out of this function?</a:t>
            </a:r>
          </a:p>
          <a:p>
            <a:pPr lvl="1"/>
            <a:r>
              <a:rPr lang="en-US" sz="2800" i="1" dirty="0" smtClean="0">
                <a:latin typeface="Arial Narrow" panose="020B0606020202030204" pitchFamily="34" charset="0"/>
              </a:rPr>
              <a:t>AKA</a:t>
            </a:r>
            <a:r>
              <a:rPr lang="en-US" sz="2800" dirty="0" smtClean="0">
                <a:latin typeface="Arial Narrow" panose="020B0606020202030204" pitchFamily="34" charset="0"/>
              </a:rPr>
              <a:t>:  outputs, y-values, f(x)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Function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 A function is a type of relation where each input has exactly one output</a:t>
            </a:r>
          </a:p>
          <a:p>
            <a:pPr marL="0" indent="0">
              <a:buNone/>
            </a:pPr>
            <a:endParaRPr lang="en-US" sz="3600" dirty="0" smtClean="0">
              <a:latin typeface="Arial Narrow" panose="020B0606020202030204" pitchFamily="34" charset="0"/>
            </a:endParaRPr>
          </a:p>
          <a:p>
            <a:r>
              <a:rPr lang="en-US" sz="3600" dirty="0" smtClean="0">
                <a:latin typeface="Arial Narrow" panose="020B0606020202030204" pitchFamily="34" charset="0"/>
              </a:rPr>
              <a:t> A function is a type or relation where each domain value has exactly one range value associated with it</a:t>
            </a:r>
          </a:p>
          <a:p>
            <a:endParaRPr lang="en-US" sz="3600" dirty="0">
              <a:latin typeface="Arial Narrow" panose="020B0606020202030204" pitchFamily="34" charset="0"/>
            </a:endParaRPr>
          </a:p>
          <a:p>
            <a:r>
              <a:rPr lang="en-US" sz="3600" dirty="0" smtClean="0">
                <a:latin typeface="Arial Narrow" panose="020B0606020202030204" pitchFamily="34" charset="0"/>
              </a:rPr>
              <a:t> If I plug in one number I should only get one number back.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b="1" dirty="0" smtClean="0"/>
              <a:t>Example 1</a:t>
            </a:r>
          </a:p>
        </p:txBody>
      </p:sp>
      <p:sp>
        <p:nvSpPr>
          <p:cNvPr id="5903" name="Rectangle 783"/>
          <p:cNvSpPr>
            <a:spLocks noChangeArrowheads="1"/>
          </p:cNvSpPr>
          <p:nvPr/>
        </p:nvSpPr>
        <p:spPr bwMode="auto">
          <a:xfrm>
            <a:off x="414337" y="1366838"/>
            <a:ext cx="5338763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 dirty="0">
                <a:solidFill>
                  <a:srgbClr val="00539D"/>
                </a:solidFill>
              </a:rPr>
              <a:t>State the domain and range of the relation. Then determine whether the relation is a </a:t>
            </a:r>
            <a:r>
              <a:rPr lang="en-US" altLang="en-US" sz="2400" b="1" dirty="0" smtClean="0">
                <a:solidFill>
                  <a:srgbClr val="00539D"/>
                </a:solidFill>
              </a:rPr>
              <a:t>function.</a:t>
            </a:r>
            <a:endParaRPr lang="en-US" altLang="en-US" sz="2400" b="1" dirty="0">
              <a:solidFill>
                <a:srgbClr val="00539D"/>
              </a:solidFill>
            </a:endParaRPr>
          </a:p>
        </p:txBody>
      </p:sp>
      <p:sp>
        <p:nvSpPr>
          <p:cNvPr id="5904" name="Text Box 784"/>
          <p:cNvSpPr txBox="1">
            <a:spLocks noChangeArrowheads="1"/>
          </p:cNvSpPr>
          <p:nvPr/>
        </p:nvSpPr>
        <p:spPr bwMode="auto">
          <a:xfrm>
            <a:off x="533400" y="2938462"/>
            <a:ext cx="43624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dirty="0">
                <a:ea typeface="Times New Roman" pitchFamily="18" charset="0"/>
                <a:cs typeface="Arial" charset="0"/>
              </a:rPr>
              <a:t>The relation </a:t>
            </a:r>
            <a:r>
              <a:rPr lang="en-US" altLang="en-US" sz="2400" dirty="0" smtClean="0">
                <a:ea typeface="Times New Roman" pitchFamily="18" charset="0"/>
                <a:cs typeface="Arial" charset="0"/>
              </a:rPr>
              <a:t>is {(</a:t>
            </a:r>
            <a:r>
              <a:rPr lang="en-US" altLang="en-US" sz="2400" dirty="0">
                <a:ea typeface="Times New Roman" pitchFamily="18" charset="0"/>
                <a:cs typeface="Arial" charset="0"/>
              </a:rPr>
              <a:t>1, 2), (3, 3), (0, –2), (–4, –2), (–3, 1)}.</a:t>
            </a:r>
          </a:p>
        </p:txBody>
      </p:sp>
      <p:sp>
        <p:nvSpPr>
          <p:cNvPr id="5905" name="Rectangle 785"/>
          <p:cNvSpPr>
            <a:spLocks noChangeArrowheads="1"/>
          </p:cNvSpPr>
          <p:nvPr/>
        </p:nvSpPr>
        <p:spPr bwMode="auto">
          <a:xfrm>
            <a:off x="228600" y="4406900"/>
            <a:ext cx="791527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2913" indent="-1368425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2112963" indent="-28575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4558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7987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141663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5988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0560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5132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970463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 dirty="0">
                <a:solidFill>
                  <a:srgbClr val="00539D"/>
                </a:solidFill>
              </a:rPr>
              <a:t>Answer:</a:t>
            </a:r>
            <a:r>
              <a:rPr lang="en-US" altLang="en-US" sz="2400" dirty="0">
                <a:solidFill>
                  <a:srgbClr val="E01B22"/>
                </a:solidFill>
              </a:rPr>
              <a:t> 	The domain is {–4, –3, 0, 1, 3}. The range is </a:t>
            </a:r>
            <a:br>
              <a:rPr lang="en-US" altLang="en-US" sz="2400" dirty="0">
                <a:solidFill>
                  <a:srgbClr val="E01B22"/>
                </a:solidFill>
              </a:rPr>
            </a:br>
            <a:r>
              <a:rPr lang="en-US" altLang="en-US" sz="2400" dirty="0">
                <a:solidFill>
                  <a:srgbClr val="E01B22"/>
                </a:solidFill>
              </a:rPr>
              <a:t>{–2, 1, 2, 3}. Each member of the domain is paired with one member of the range, so this relation is a function. It is onto, but not one-to-one.</a:t>
            </a:r>
          </a:p>
        </p:txBody>
      </p:sp>
      <p:grpSp>
        <p:nvGrpSpPr>
          <p:cNvPr id="5913" name="Group 793"/>
          <p:cNvGrpSpPr>
            <a:grpSpLocks/>
          </p:cNvGrpSpPr>
          <p:nvPr/>
        </p:nvGrpSpPr>
        <p:grpSpPr bwMode="auto">
          <a:xfrm>
            <a:off x="5505450" y="1271587"/>
            <a:ext cx="2981325" cy="2981325"/>
            <a:chOff x="3468" y="858"/>
            <a:chExt cx="1878" cy="1878"/>
          </a:xfrm>
        </p:grpSpPr>
        <p:pic>
          <p:nvPicPr>
            <p:cNvPr id="23560" name="Picture 786" descr="ALG2_02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8" y="858"/>
              <a:ext cx="1878" cy="1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61" name="Group 789"/>
            <p:cNvGrpSpPr>
              <a:grpSpLocks/>
            </p:cNvGrpSpPr>
            <p:nvPr/>
          </p:nvGrpSpPr>
          <p:grpSpPr bwMode="auto">
            <a:xfrm>
              <a:off x="3696" y="2166"/>
              <a:ext cx="490" cy="154"/>
              <a:chOff x="3696" y="2166"/>
              <a:chExt cx="490" cy="154"/>
            </a:xfrm>
          </p:grpSpPr>
          <p:pic>
            <p:nvPicPr>
              <p:cNvPr id="23564" name="Picture 787" descr="ALG2_02_0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140" t="50584" r="74760" b="41214"/>
              <a:stretch>
                <a:fillRect/>
              </a:stretch>
            </p:blipFill>
            <p:spPr bwMode="auto">
              <a:xfrm>
                <a:off x="3696" y="2166"/>
                <a:ext cx="24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5" name="Picture 788" descr="ALG2_02_0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342" t="69649" r="26305" b="22470"/>
              <a:stretch>
                <a:fillRect/>
              </a:stretch>
            </p:blipFill>
            <p:spPr bwMode="auto">
              <a:xfrm>
                <a:off x="3954" y="2170"/>
                <a:ext cx="232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3562" name="Picture 791" descr="ALG2_02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402" t="28435" r="37912" b="67200"/>
            <a:stretch>
              <a:fillRect/>
            </a:stretch>
          </p:blipFill>
          <p:spPr bwMode="auto">
            <a:xfrm>
              <a:off x="3636" y="2120"/>
              <a:ext cx="88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792" descr="ALG2_02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763" t="46965" r="13737" b="41214"/>
            <a:stretch>
              <a:fillRect/>
            </a:stretch>
          </p:blipFill>
          <p:spPr bwMode="auto">
            <a:xfrm>
              <a:off x="3624" y="1740"/>
              <a:ext cx="554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98231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3" grpId="0" build="p" autoUpdateAnimBg="0" advAuto="0"/>
      <p:bldP spid="5904" grpId="0" build="p" autoUpdateAnimBg="0"/>
      <p:bldP spid="590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59312F1C974886B2A6CB789348A99A"/>
  <p:tag name="SLIDEID" val="3D59312F1C974886B2A6CB789348A99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S" val="Incorrect¤Correct¤Incorrect¤Incorrect"/>
  <p:tag name="TOTALRESPONSES" val="5"/>
  <p:tag name="SLICED" val="False"/>
  <p:tag name="RESPONSES" val="NA,1,5,4;1;3;2;1;"/>
  <p:tag name="CHARTSTRINGSTD" val="2 1 1 1"/>
  <p:tag name="CHARTSTRINGREV" val="1 1 1 2"/>
  <p:tag name="CHARTSTRINGSTDPER" val="0.4 0.2 0.2 0.2"/>
  <p:tag name="CHARTSTRINGREVPER" val="0.2 0.2 0.2 0.4"/>
  <p:tag name="RESPONSESGATHERED" val="False"/>
  <p:tag name="QUESTIONALIAS" val="5-Minute Check 1"/>
  <p:tag name="ANSWERSALIAS" val="A¤B¤C¤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RESPONSESGATHERED" val="False"/>
  <p:tag name="SLIDEORDER" val="7"/>
  <p:tag name="QUESTIONALIAS" val="Example 2"/>
  <p:tag name="ANSWERSALIAS" val="A¤B¤C¤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05E72300D2AA48239E797BC23141D212"/>
  <p:tag name="VALUES" val="Incorrect¤Incorrect¤Incorrect¤Correct"/>
  <p:tag name="QUESTIONALIAS" val="Example 4A"/>
  <p:tag name="ANSWERSALIAS" val="A¤B¤C¤D"/>
  <p:tag name="RESPONSESGATHER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54B83ED4C58A46BC9689D1F1A5FB5810"/>
  <p:tag name="VALUES" val="Incorrect¤Incorrect¤Incorrect¤Correct"/>
  <p:tag name="QUESTIONALIAS" val="Example 4B"/>
  <p:tag name="ANSWERSALIAS" val="A¤B¤C¤D"/>
  <p:tag name="RESPONSESGATHER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6"/>
  <p:tag name="SLIDEGUID" val="10402C18D5024B34B2D5723FE403CB47"/>
  <p:tag name="VALUES" val="Incorrect¤Correct¤Incorrect¤Incorrect"/>
  <p:tag name="RESPONSESGATHERED" val="False"/>
  <p:tag name="QUESTIONALIAS" val="Example 1"/>
  <p:tag name="ANSWERSALIAS" val="A¤B¤C¤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888</Words>
  <Application>Microsoft Office PowerPoint</Application>
  <PresentationFormat>On-screen Show (4:3)</PresentationFormat>
  <Paragraphs>132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Oriel</vt:lpstr>
      <vt:lpstr>Bell Work:  Friday, September 5th </vt:lpstr>
      <vt:lpstr>Relations &amp; Functions</vt:lpstr>
      <vt:lpstr>PowerPoint Presentation</vt:lpstr>
      <vt:lpstr>Today’s Objectives</vt:lpstr>
      <vt:lpstr>PowerPoint Presentation</vt:lpstr>
      <vt:lpstr>Continuous vs. Discrete</vt:lpstr>
      <vt:lpstr>Domain &amp; Range</vt:lpstr>
      <vt:lpstr>Function</vt:lpstr>
      <vt:lpstr>Example 1</vt:lpstr>
      <vt:lpstr>Example 2</vt:lpstr>
      <vt:lpstr>Vertical Line Test</vt:lpstr>
      <vt:lpstr>Example 3</vt:lpstr>
      <vt:lpstr>Example 3 - continued</vt:lpstr>
      <vt:lpstr>Example #3 - Continued</vt:lpstr>
      <vt:lpstr>Example 4</vt:lpstr>
      <vt:lpstr>Example 5</vt:lpstr>
      <vt:lpstr>Function Notation</vt:lpstr>
      <vt:lpstr>Example 6</vt:lpstr>
      <vt:lpstr>Example 7</vt:lpstr>
      <vt:lpstr>Example 8</vt:lpstr>
      <vt:lpstr>Example 9</vt:lpstr>
      <vt:lpstr>Homework Heads Up!</vt:lpstr>
      <vt:lpstr>Functions on a Graph</vt:lpstr>
      <vt:lpstr>Functions on a Graph</vt:lpstr>
      <vt:lpstr>Functions on a Graph</vt:lpstr>
      <vt:lpstr>Functions on a Graph</vt:lpstr>
      <vt:lpstr>Functions on a Graph</vt:lpstr>
      <vt:lpstr>Functions on a Graph</vt:lpstr>
      <vt:lpstr>Functions on a Graph</vt:lpstr>
      <vt:lpstr>Functions on a Graph</vt:lpstr>
    </vt:vector>
  </TitlesOfParts>
  <Company>Olathe District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Cogswell</dc:creator>
  <cp:lastModifiedBy>Megan Bryant</cp:lastModifiedBy>
  <cp:revision>11</cp:revision>
  <dcterms:created xsi:type="dcterms:W3CDTF">2014-09-02T17:23:01Z</dcterms:created>
  <dcterms:modified xsi:type="dcterms:W3CDTF">2014-09-08T18:34:32Z</dcterms:modified>
</cp:coreProperties>
</file>